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5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presentation.xml" ContentType="application/vnd.openxmlformats-officedocument.presentationml.presentation.main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5.xml.rels" ContentType="application/vnd.openxmlformats-package.relationships+xml"/>
  <Override PartName="/ppt/slides/_rels/slide12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4.xml.rels" ContentType="application/vnd.openxmlformats-package.relationships+xml"/>
  <Override PartName="/ppt/slides/_rels/slide10.xml.rels" ContentType="application/vnd.openxmlformats-package.relationships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41" name="" descr=""/>
          <p:cNvPicPr/>
          <p:nvPr/>
        </p:nvPicPr>
        <p:blipFill>
          <a:blip r:embed="rId3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9" name="" descr=""/>
          <p:cNvPicPr/>
          <p:nvPr/>
        </p:nvPicPr>
        <p:blipFill>
          <a:blip r:embed="rId2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730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1234440"/>
            <a:ext cx="9141480" cy="31752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dir="5400000" dist="2988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0" y="1280160"/>
            <a:ext cx="531000" cy="226080"/>
          </a:xfrm>
          <a:prstGeom prst="rect">
            <a:avLst/>
          </a:prstGeom>
          <a:solidFill>
            <a:srgbClr val="c0504d"/>
          </a:solidFill>
          <a:ln w="50760">
            <a:noFill/>
          </a:ln>
          <a:effectLst>
            <a:outerShdw dir="5400000" dist="2988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590400" y="1280160"/>
            <a:ext cx="8551080" cy="226080"/>
          </a:xfrm>
          <a:prstGeom prst="rect">
            <a:avLst/>
          </a:prstGeom>
          <a:solidFill>
            <a:srgbClr val="4f81bd"/>
          </a:solidFill>
          <a:ln w="50760">
            <a:noFill/>
          </a:ln>
          <a:effectLst>
            <a:outerShdw dir="5400000" dist="2988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0" y="5970960"/>
            <a:ext cx="9141480" cy="88452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dir="5400000" dist="2988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-9000" y="6053400"/>
            <a:ext cx="2246760" cy="710640"/>
          </a:xfrm>
          <a:prstGeom prst="rect">
            <a:avLst/>
          </a:prstGeom>
          <a:solidFill>
            <a:srgbClr val="c0504d"/>
          </a:solidFill>
          <a:ln w="50760">
            <a:noFill/>
          </a:ln>
          <a:effectLst>
            <a:outerShdw dir="5400000" dist="2988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2359080" y="6044040"/>
            <a:ext cx="6782400" cy="710640"/>
          </a:xfrm>
          <a:prstGeom prst="rect">
            <a:avLst/>
          </a:prstGeom>
          <a:solidFill>
            <a:srgbClr val="4f81bd"/>
          </a:solidFill>
          <a:ln w="50760">
            <a:noFill/>
          </a:ln>
          <a:effectLst>
            <a:outerShdw dir="5400000" dist="2988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1234440"/>
            <a:ext cx="9141480" cy="31752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dir="5400000" dist="2988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0" y="1280160"/>
            <a:ext cx="531000" cy="226080"/>
          </a:xfrm>
          <a:prstGeom prst="rect">
            <a:avLst/>
          </a:prstGeom>
          <a:solidFill>
            <a:srgbClr val="c0504d"/>
          </a:solidFill>
          <a:ln w="50760">
            <a:noFill/>
          </a:ln>
          <a:effectLst>
            <a:outerShdw dir="5400000" dist="2988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CustomShape 3"/>
          <p:cNvSpPr/>
          <p:nvPr/>
        </p:nvSpPr>
        <p:spPr>
          <a:xfrm>
            <a:off x="590400" y="1280160"/>
            <a:ext cx="8551080" cy="226080"/>
          </a:xfrm>
          <a:prstGeom prst="rect">
            <a:avLst/>
          </a:prstGeom>
          <a:solidFill>
            <a:srgbClr val="4f81bd"/>
          </a:solidFill>
          <a:ln w="50760">
            <a:noFill/>
          </a:ln>
          <a:effectLst>
            <a:outerShdw dir="5400000" dist="29880">
              <a:srgbClr val="000000">
                <a:alpha val="4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365760" y="5120640"/>
            <a:ext cx="8836560" cy="74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0" lang="en-US" sz="4000" spc="-1" strike="noStrike" cap="all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Great American Novel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2"/>
          <p:cNvSpPr/>
          <p:nvPr/>
        </p:nvSpPr>
        <p:spPr>
          <a:xfrm>
            <a:off x="2362320" y="6050160"/>
            <a:ext cx="6626880" cy="653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2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Monterey Peninsula College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20000"/>
              </a:lnSpc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GENT 13: The End of Innocence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CustomShape 3"/>
          <p:cNvSpPr/>
          <p:nvPr/>
        </p:nvSpPr>
        <p:spPr>
          <a:xfrm>
            <a:off x="-1905120" y="6095880"/>
            <a:ext cx="4112280" cy="653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20000"/>
              </a:lnSpc>
            </a:pPr>
            <a:r>
              <a:rPr b="0" lang="en-US" sz="15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Stephanie Spoto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20000"/>
              </a:lnSpc>
            </a:pPr>
            <a:r>
              <a:rPr b="0" lang="en-US" sz="15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Gentrain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612720" y="22860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5" name="CustomShape 2"/>
          <p:cNvSpPr/>
          <p:nvPr/>
        </p:nvSpPr>
        <p:spPr>
          <a:xfrm>
            <a:off x="605520" y="2020680"/>
            <a:ext cx="7362360" cy="4385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Salinger,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Catcher in the Rye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1951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Ellison,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Invisible Man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1952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Nabakov,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Lolita,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1955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Lee,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To Kill a Mockingbird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1960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Pynchon,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Gravity’s Rainbow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1973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McCarthy,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Blood Meridian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1985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Morrison,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Beloved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1987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3"/>
          <p:cNvSpPr/>
          <p:nvPr/>
        </p:nvSpPr>
        <p:spPr>
          <a:xfrm>
            <a:off x="613080" y="22896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7" name="TextShape 4"/>
          <p:cNvSpPr txBox="1"/>
          <p:nvPr/>
        </p:nvSpPr>
        <p:spPr>
          <a:xfrm>
            <a:off x="463320" y="553680"/>
            <a:ext cx="6288840" cy="518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</a:rPr>
              <a:t>Contenders for the GAN title, post-1945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612720" y="22860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9" name="CustomShape 2"/>
          <p:cNvSpPr/>
          <p:nvPr/>
        </p:nvSpPr>
        <p:spPr>
          <a:xfrm>
            <a:off x="274320" y="1600200"/>
            <a:ext cx="8489160" cy="2878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21</a:t>
            </a:r>
            <a:r>
              <a:rPr b="0" lang="en-US" sz="2000" spc="-1" strike="noStrike" baseline="101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st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century focused on click-bait and lists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Lists of Great American Novels popular on websites like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Medium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or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BuzzFeed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Relevance and achievability debated → is America singular enough to be embodied in a single work?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Adam Kirsh, 2013: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"Hardly anyone talks about the Great American Novel without a tincture of irony these days". → though novels like Philip Roth very interested in attempting to write the GAN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On GAN in 21</a:t>
            </a:r>
            <a:r>
              <a:rPr b="0" lang="en-US" sz="2000" spc="-1" strike="noStrike" baseline="101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st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century, Stephens Shapiro "Maybe the GAN is a theme that rises in interest when the existing world system is amidst transformation, as America's greatness of all kinds swiftly fades away."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Norman Mailer, 2004: GAN no longer possible, because America is too developed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Tony Tulathimutte similarly dismissed it as "a comforting romantic myth, which wrongly assumes that commonality is more significant than individuality"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3"/>
          <p:cNvSpPr/>
          <p:nvPr/>
        </p:nvSpPr>
        <p:spPr>
          <a:xfrm>
            <a:off x="613080" y="22896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1" name="TextShape 4"/>
          <p:cNvSpPr txBox="1"/>
          <p:nvPr/>
        </p:nvSpPr>
        <p:spPr>
          <a:xfrm>
            <a:off x="527760" y="463320"/>
            <a:ext cx="7761240" cy="484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</a:rPr>
              <a:t>The Great American Novel and the New Millennium 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612720" y="22860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CustomShape 2"/>
          <p:cNvSpPr/>
          <p:nvPr/>
        </p:nvSpPr>
        <p:spPr>
          <a:xfrm>
            <a:off x="274320" y="1600200"/>
            <a:ext cx="8489160" cy="2878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Bret Easton Ellis, </a:t>
            </a:r>
            <a:r>
              <a:rPr b="0" i="1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American Psycho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1991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David Foster Wallace, </a:t>
            </a:r>
            <a:r>
              <a:rPr b="0" i="1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Infinite Jest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1997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Don DeLillo, </a:t>
            </a:r>
            <a:r>
              <a:rPr b="0" i="1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Underworld, 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1997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Jonathan Franzen, </a:t>
            </a:r>
            <a:r>
              <a:rPr b="0" i="1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Freedom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2010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Michael Chabon, </a:t>
            </a:r>
            <a:r>
              <a:rPr b="0" i="1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Telegraph Avenue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, 2012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13080" y="22896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5" name="TextShape 4"/>
          <p:cNvSpPr txBox="1"/>
          <p:nvPr/>
        </p:nvSpPr>
        <p:spPr>
          <a:xfrm>
            <a:off x="527760" y="463320"/>
            <a:ext cx="5964480" cy="484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</a:rPr>
              <a:t>Millennium and Contenders for the GAN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6" name="" descr=""/>
          <p:cNvPicPr/>
          <p:nvPr/>
        </p:nvPicPr>
        <p:blipFill>
          <a:blip r:embed="rId1"/>
          <a:stretch/>
        </p:blipFill>
        <p:spPr>
          <a:xfrm>
            <a:off x="2329920" y="3528360"/>
            <a:ext cx="3909960" cy="3139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612720" y="22860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2"/>
          <p:cNvSpPr/>
          <p:nvPr/>
        </p:nvSpPr>
        <p:spPr>
          <a:xfrm>
            <a:off x="457200" y="1645920"/>
            <a:ext cx="8321040" cy="4846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"The GAN is either as extinct as the Dodo or as far in the future as the practical aeroplane”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-Frank Norris, journalist and novelist, 1901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3"/>
          <p:cNvSpPr/>
          <p:nvPr/>
        </p:nvSpPr>
        <p:spPr>
          <a:xfrm>
            <a:off x="613080" y="28692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en-US" sz="3200" spc="-1" strike="noStrike">
                <a:solidFill>
                  <a:srgbClr val="37302a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Great American Novel is Dead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643680" y="601920"/>
            <a:ext cx="8132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URW Bookman L"/>
              </a:rPr>
              <a:t>The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URW Bookman 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182880" y="1600200"/>
            <a:ext cx="8518320" cy="501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20040" indent="-317520">
              <a:lnSpc>
                <a:spcPct val="100000"/>
              </a:lnSpc>
              <a:buClr>
                <a:srgbClr val="a09781"/>
              </a:buClr>
              <a:buSzPct val="60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Canonical novel → portrays the true essence of America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20040" indent="-317520">
              <a:lnSpc>
                <a:spcPct val="100000"/>
              </a:lnSpc>
              <a:buClr>
                <a:srgbClr val="a09781"/>
              </a:buClr>
              <a:buSzPct val="60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Usually written by an American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20040" indent="-317520">
              <a:lnSpc>
                <a:spcPct val="100000"/>
              </a:lnSpc>
              <a:buClr>
                <a:srgbClr val="a09781"/>
              </a:buClr>
              <a:buSzPct val="60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Explores the issue of national character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20040" indent="-317520">
              <a:lnSpc>
                <a:spcPct val="100000"/>
              </a:lnSpc>
              <a:buClr>
                <a:srgbClr val="a09781"/>
              </a:buClr>
              <a:buSzPct val="60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History of term: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John William Forest (1868) coined term in essay for </a:t>
            </a:r>
            <a:r>
              <a:rPr b="0" i="1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Nation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Was a demand for a novel to embody America, to be accurate portrayal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Called </a:t>
            </a:r>
            <a:r>
              <a:rPr b="0" i="1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Uncle Tom’s Cabin 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(Harriet Beecher Stowe, 1952) the closest thing to The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Said of </a:t>
            </a:r>
            <a:r>
              <a:rPr b="0" i="1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Uncle Tom’s Cabin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:  </a:t>
            </a:r>
            <a:r>
              <a:rPr b="0" i="1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"It was a picture of American life, drawn with a few strong and passionate strokes, not filled in thoroughly, but still a portrait."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Claimed the true Great American Novel had not been written yet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CustomShape 3"/>
          <p:cNvSpPr/>
          <p:nvPr/>
        </p:nvSpPr>
        <p:spPr>
          <a:xfrm>
            <a:off x="274320" y="229320"/>
            <a:ext cx="848988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612720" y="22860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CustomShape 2"/>
          <p:cNvSpPr/>
          <p:nvPr/>
        </p:nvSpPr>
        <p:spPr>
          <a:xfrm>
            <a:off x="182880" y="1600200"/>
            <a:ext cx="5043240" cy="504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20040" indent="-317520">
              <a:lnSpc>
                <a:spcPct val="100000"/>
              </a:lnSpc>
              <a:buClr>
                <a:srgbClr val="a09781"/>
              </a:buClr>
              <a:buSzPct val="60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Over the next several decades the term became popular → used regularly in literary reviews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Eventually became considered to be a cliché term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Idea of Great American Novel became part of greater national and culturally consolidation → unification of “American” culture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Grant Shreve: "[t]he dream of a unifying national book had been around since the earliest days of the Republic, but the Great American Novel didn't fully get as a concept until the end of the Civil War".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274320" y="229320"/>
            <a:ext cx="848988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TextShape 4"/>
          <p:cNvSpPr txBox="1"/>
          <p:nvPr/>
        </p:nvSpPr>
        <p:spPr>
          <a:xfrm>
            <a:off x="476280" y="411840"/>
            <a:ext cx="5748840" cy="550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</a:rPr>
              <a:t>The Development of the Concept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612720" y="22860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CustomShape 2"/>
          <p:cNvSpPr/>
          <p:nvPr/>
        </p:nvSpPr>
        <p:spPr>
          <a:xfrm>
            <a:off x="4276080" y="1728720"/>
            <a:ext cx="4746960" cy="504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20040" indent="-317520">
              <a:lnSpc>
                <a:spcPct val="100000"/>
              </a:lnSpc>
              <a:buClr>
                <a:srgbClr val="a09781"/>
              </a:buClr>
              <a:buFont typeface="Wingdings" charset="2"/>
              <a:buAutoNum type="arabicPeriod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It must encompass the entire nation and not be too consumed with a particular region.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20040" indent="-317520">
              <a:lnSpc>
                <a:spcPct val="100000"/>
              </a:lnSpc>
              <a:buClr>
                <a:srgbClr val="a09781"/>
              </a:buClr>
              <a:buFont typeface="Wingdings" charset="2"/>
              <a:buAutoNum type="arabicPeriod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It must be democratic in spirit and form.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20040" indent="-317520">
              <a:lnSpc>
                <a:spcPct val="100000"/>
              </a:lnSpc>
              <a:buClr>
                <a:srgbClr val="a09781"/>
              </a:buClr>
              <a:buFont typeface="Wingdings" charset="2"/>
              <a:buAutoNum type="arabicPeriod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Its author must have been born in the United States or have adopted the country as his or her own.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20040" indent="-317520">
              <a:lnSpc>
                <a:spcPct val="100000"/>
              </a:lnSpc>
              <a:buClr>
                <a:srgbClr val="a09781"/>
              </a:buClr>
              <a:buFont typeface="Wingdings" charset="2"/>
              <a:buAutoNum type="arabicPeriod"/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Its true cultural worth must not be recognized upon its publication.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CustomShape 3"/>
          <p:cNvSpPr/>
          <p:nvPr/>
        </p:nvSpPr>
        <p:spPr>
          <a:xfrm>
            <a:off x="274320" y="229320"/>
            <a:ext cx="848988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TextShape 4"/>
          <p:cNvSpPr txBox="1"/>
          <p:nvPr/>
        </p:nvSpPr>
        <p:spPr>
          <a:xfrm>
            <a:off x="605160" y="540360"/>
            <a:ext cx="7343640" cy="614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Criteria for the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365760" y="18288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9" name="CustomShape 2"/>
          <p:cNvSpPr/>
          <p:nvPr/>
        </p:nvSpPr>
        <p:spPr>
          <a:xfrm>
            <a:off x="862560" y="1879200"/>
            <a:ext cx="8187840" cy="470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Last of the Mohicans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(1826)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Scarlet Letter 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(1850)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Moby-Dick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(1851)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Uncle Tom’s Cabin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(1852)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Adventures of Huckleberry Finn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(1884)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Great Gatsby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(1925)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Gentlemen Prefer Blondes 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(1925)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Absalom, Absalom!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(1936)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i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Grapes of Wrath 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(1939)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3"/>
          <p:cNvSpPr txBox="1"/>
          <p:nvPr/>
        </p:nvSpPr>
        <p:spPr>
          <a:xfrm>
            <a:off x="450720" y="360360"/>
            <a:ext cx="8242560" cy="947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</a:rPr>
              <a:t>Contenders for the title of the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</a:rPr>
              <a:t>Pre-1945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612720" y="22860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2" name="CustomShape 2"/>
          <p:cNvSpPr/>
          <p:nvPr/>
        </p:nvSpPr>
        <p:spPr>
          <a:xfrm>
            <a:off x="540360" y="1541880"/>
            <a:ext cx="8173440" cy="5211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Idea continues to develop, but first half of 20</a:t>
            </a:r>
            <a:r>
              <a:rPr b="0" lang="en-US" sz="2000" spc="-1" strike="noStrike" baseline="101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century it was increasingly dismissed as no longer applicable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Considered “extinct as the Dodo.”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George Knox, 1969, in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American Quarterly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: by 1900, critics no longer wanted to call on the idea of the GAN → would be ridiculed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Edith Wharton, 1927: the Great American Novel concept held a narrow view and was "always about Main Street, geographically, socially, and intellectually". → term GAN used too often, and too often associated with masculine values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Academia began to dismiss GAN as "naively amateurish age-of-realism pipe dream"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Bernard F. Rogers, 1974: “The GAN really belongs to the nineteenth century, not the twentieth”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This trend continued to the middle of the 20</a:t>
            </a:r>
            <a:r>
              <a:rPr b="0" lang="en-US" sz="2000" spc="-1" strike="noStrike" baseline="101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century.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 L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613080" y="22896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4" name="TextShape 4"/>
          <p:cNvSpPr txBox="1"/>
          <p:nvPr/>
        </p:nvSpPr>
        <p:spPr>
          <a:xfrm>
            <a:off x="811080" y="708120"/>
            <a:ext cx="6930360" cy="550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</a:rPr>
              <a:t>The waning of the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612720" y="22860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CustomShape 2"/>
          <p:cNvSpPr/>
          <p:nvPr/>
        </p:nvSpPr>
        <p:spPr>
          <a:xfrm>
            <a:off x="824040" y="1724760"/>
            <a:ext cx="7877160" cy="4888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Some continued self-consciously to write and attempt to write the GAN, for example, Philip Roth, Upton Sinclair, Sinclair Lewis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Upton Sinclair,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Jungle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(1906)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Lewis Sinclair,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Babbit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(1924)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Philip Roth, </a:t>
            </a:r>
            <a:r>
              <a:rPr b="0" i="1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Great American Novel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(1973)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Guide books for writing the Great American Novel appeared throughout the 20</a:t>
            </a:r>
            <a:r>
              <a:rPr b="0" lang="en-US" sz="2000" spc="-1" strike="noStrike" baseline="101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century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Writers like Kurt Vonnegut → career can be understood as an attempt to write the GAN of its own time.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3"/>
          <p:cNvSpPr/>
          <p:nvPr/>
        </p:nvSpPr>
        <p:spPr>
          <a:xfrm>
            <a:off x="613440" y="22932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8" name="CustomShape 4"/>
          <p:cNvSpPr/>
          <p:nvPr/>
        </p:nvSpPr>
        <p:spPr>
          <a:xfrm>
            <a:off x="4087440" y="1631520"/>
            <a:ext cx="4780440" cy="449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TextShape 5"/>
          <p:cNvSpPr txBox="1"/>
          <p:nvPr/>
        </p:nvSpPr>
        <p:spPr>
          <a:xfrm>
            <a:off x="592200" y="617760"/>
            <a:ext cx="3353760" cy="484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</a:rPr>
              <a:t>Constructing the GAN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612720" y="22860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1" name="CustomShape 2"/>
          <p:cNvSpPr/>
          <p:nvPr/>
        </p:nvSpPr>
        <p:spPr>
          <a:xfrm>
            <a:off x="79920" y="1567440"/>
            <a:ext cx="8350920" cy="5211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William Carlos Williams, 1923, </a:t>
            </a:r>
            <a:r>
              <a:rPr b="0" i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Clyde Brion Davis, 1938, </a:t>
            </a:r>
            <a:r>
              <a:rPr b="0" i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Philip Roth, 1973, </a:t>
            </a:r>
            <a:r>
              <a:rPr b="0" i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Keith Malley, 2000, </a:t>
            </a:r>
            <a:r>
              <a:rPr b="0" i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The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i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1970s saw a renaissance in interest in Great American Novel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i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New York Times</a:t>
            </a: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 very interested in the concept, and mentioned and concept often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Tom Perrin, 2018: renewed interest in GAN was due to “decades considerable anxieties,” perhaps of identity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  <a:ea typeface="DejaVu Sans"/>
              </a:rPr>
              <a:t>During this time was solidified as aligned with masculinity, sought to address tension between individualism and social upheaval.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3"/>
          <p:cNvSpPr/>
          <p:nvPr/>
        </p:nvSpPr>
        <p:spPr>
          <a:xfrm>
            <a:off x="613080" y="228960"/>
            <a:ext cx="8150760" cy="98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TextShape 4"/>
          <p:cNvSpPr txBox="1"/>
          <p:nvPr/>
        </p:nvSpPr>
        <p:spPr>
          <a:xfrm>
            <a:off x="463320" y="553680"/>
            <a:ext cx="4821480" cy="518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 L"/>
              </a:rPr>
              <a:t>Renewed interest in the 1970s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2965</TotalTime>
  <Application>LibreOffice/5.1.6.2$Linux_x86 LibreOffice_project/10m0$Build-2</Application>
  <Company>CSU Monterey Bay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2019-02-27T18:57:59Z</dcterms:created>
  <dc:creator>CSUMB</dc:creator>
  <dc:description/>
  <dc:language>en-US</dc:language>
  <cp:lastModifiedBy/>
  <dcterms:modified xsi:type="dcterms:W3CDTF">2022-04-28T06:43:03Z</dcterms:modified>
  <cp:revision>311</cp:revision>
  <dc:subject/>
  <dc:title>Medieval Proof of God’s Existence: St. Anselm and Avicenna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CSU Monterey Bay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12</vt:i4>
  </property>
</Properties>
</file>